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16"/>
  </p:notesMasterIdLst>
  <p:sldIdLst>
    <p:sldId id="325" r:id="rId2"/>
    <p:sldId id="290" r:id="rId3"/>
    <p:sldId id="262" r:id="rId4"/>
    <p:sldId id="308" r:id="rId5"/>
    <p:sldId id="309" r:id="rId6"/>
    <p:sldId id="310" r:id="rId7"/>
    <p:sldId id="272" r:id="rId8"/>
    <p:sldId id="312" r:id="rId9"/>
    <p:sldId id="313" r:id="rId10"/>
    <p:sldId id="314" r:id="rId11"/>
    <p:sldId id="315" r:id="rId12"/>
    <p:sldId id="326" r:id="rId13"/>
    <p:sldId id="327" r:id="rId14"/>
    <p:sldId id="324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A21"/>
    <a:srgbClr val="00FF00"/>
    <a:srgbClr val="FF9900"/>
    <a:srgbClr val="FF9F9F"/>
    <a:srgbClr val="FF0000"/>
    <a:srgbClr val="CCFF99"/>
    <a:srgbClr val="660033"/>
    <a:srgbClr val="66FFFF"/>
    <a:srgbClr val="E4F3F3"/>
    <a:srgbClr val="FDA4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61" autoAdjust="0"/>
    <p:restoredTop sz="94660"/>
  </p:normalViewPr>
  <p:slideViewPr>
    <p:cSldViewPr snapToGrid="0">
      <p:cViewPr varScale="1">
        <p:scale>
          <a:sx n="63" d="100"/>
          <a:sy n="63" d="100"/>
        </p:scale>
        <p:origin x="6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2023/9/9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243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857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924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824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931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-142240" y="2904236"/>
            <a:ext cx="12334240" cy="394724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sp>
        <p:nvSpPr>
          <p:cNvPr id="4" name="Google Shape;624;p5">
            <a:extLst>
              <a:ext uri="{FF2B5EF4-FFF2-40B4-BE49-F238E27FC236}">
                <a16:creationId xmlns:a16="http://schemas.microsoft.com/office/drawing/2014/main" id="{7D169EFD-C8A1-89CD-836F-F841BE0B3B62}"/>
              </a:ext>
            </a:extLst>
          </p:cNvPr>
          <p:cNvSpPr/>
          <p:nvPr/>
        </p:nvSpPr>
        <p:spPr>
          <a:xfrm>
            <a:off x="1127448" y="548680"/>
            <a:ext cx="3312368" cy="432048"/>
          </a:xfrm>
          <a:prstGeom prst="roundRect">
            <a:avLst>
              <a:gd name="adj" fmla="val 16667"/>
            </a:avLst>
          </a:prstGeom>
          <a:solidFill>
            <a:srgbClr val="E3F6FA"/>
          </a:solidFill>
          <a:ln w="25400" cap="flat" cmpd="sng">
            <a:solidFill>
              <a:srgbClr val="E3F6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" name="文本框 18">
            <a:extLst>
              <a:ext uri="{FF2B5EF4-FFF2-40B4-BE49-F238E27FC236}">
                <a16:creationId xmlns:a16="http://schemas.microsoft.com/office/drawing/2014/main" id="{9675315C-98D5-15A3-2723-097DCC11701A}"/>
              </a:ext>
            </a:extLst>
          </p:cNvPr>
          <p:cNvSpPr txBox="1"/>
          <p:nvPr/>
        </p:nvSpPr>
        <p:spPr>
          <a:xfrm>
            <a:off x="1576331" y="764704"/>
            <a:ext cx="94882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kern="0" dirty="0">
                <a:ln w="22225">
                  <a:solidFill>
                    <a:srgbClr val="000000">
                      <a:lumMod val="85000"/>
                      <a:lumOff val="1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ỦY BAN NHÂN DÂN QUẬN 8</a:t>
            </a:r>
            <a:br>
              <a:rPr lang="en-GB" sz="2800" b="1" kern="0" dirty="0">
                <a:ln w="22225">
                  <a:solidFill>
                    <a:srgbClr val="000000">
                      <a:lumMod val="85000"/>
                      <a:lumOff val="1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n-GB" sz="2800" b="1" kern="0" dirty="0">
                <a:ln w="22225">
                  <a:solidFill>
                    <a:srgbClr val="000000">
                      <a:lumMod val="85000"/>
                      <a:lumOff val="1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TRƯỜNG TIỂU HỌC NGUYỄN TRUNG NGẠN</a:t>
            </a:r>
            <a:endParaRPr lang="en-GB" sz="3600" b="1" kern="0" dirty="0">
              <a:ln w="22225">
                <a:solidFill>
                  <a:srgbClr val="000000">
                    <a:lumMod val="85000"/>
                    <a:lumOff val="15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endParaRPr lang="zh-CN" altLang="en-US" sz="4000" dirty="0">
              <a:solidFill>
                <a:srgbClr val="C00000"/>
              </a:solidFill>
              <a:latin typeface="Calibri" panose="020F0502020204030204"/>
              <a:ea typeface="仓耳今楷05-6763 W05" panose="02020400000000000000" pitchFamily="18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文本框 18">
            <a:extLst>
              <a:ext uri="{FF2B5EF4-FFF2-40B4-BE49-F238E27FC236}">
                <a16:creationId xmlns:a16="http://schemas.microsoft.com/office/drawing/2014/main" id="{9BE18940-EC3C-D433-7608-789A10A7E582}"/>
              </a:ext>
            </a:extLst>
          </p:cNvPr>
          <p:cNvSpPr txBox="1"/>
          <p:nvPr/>
        </p:nvSpPr>
        <p:spPr>
          <a:xfrm>
            <a:off x="2975822" y="2550388"/>
            <a:ext cx="66892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rgbClr val="C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  <a:sym typeface="Arial"/>
              </a:rPr>
              <a:t>Môn</a:t>
            </a:r>
            <a:r>
              <a:rPr lang="en-US" altLang="zh-CN" sz="4800" dirty="0">
                <a:solidFill>
                  <a:srgbClr val="C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  <a:sym typeface="Arial"/>
              </a:rPr>
              <a:t>Toán</a:t>
            </a:r>
            <a:endParaRPr lang="vi-VN" altLang="zh-CN" sz="4800" dirty="0">
              <a:solidFill>
                <a:srgbClr val="C0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  <a:sym typeface="Arial"/>
            </a:endParaRPr>
          </a:p>
          <a:p>
            <a:pPr algn="ctr"/>
            <a:endParaRPr lang="vi-VN" altLang="zh-CN" sz="4800" dirty="0">
              <a:solidFill>
                <a:srgbClr val="C0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  <a:sym typeface="Arial"/>
            </a:endParaRPr>
          </a:p>
          <a:p>
            <a:pPr algn="ctr"/>
            <a:r>
              <a:rPr lang="vi-VN" altLang="zh-CN" sz="4800" dirty="0">
                <a:solidFill>
                  <a:srgbClr val="0070C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  <a:sym typeface="Arial"/>
              </a:rPr>
              <a:t>LỚP 2 – TUẦN 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  <a:sym typeface="Arial"/>
              </a:rPr>
              <a:t>4</a:t>
            </a:r>
            <a:r>
              <a:rPr lang="en-US" altLang="zh-CN" sz="4800" dirty="0">
                <a:solidFill>
                  <a:srgbClr val="C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  <a:sym typeface="Arial"/>
              </a:rPr>
              <a:t> </a:t>
            </a:r>
            <a:endParaRPr lang="zh-CN" altLang="en-US" sz="4800" dirty="0">
              <a:solidFill>
                <a:srgbClr val="C0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82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8322" y="-60274"/>
            <a:ext cx="5599165" cy="1374552"/>
            <a:chOff x="732268" y="921241"/>
            <a:chExt cx="5599165" cy="1374552"/>
          </a:xfrm>
        </p:grpSpPr>
        <p:sp>
          <p:nvSpPr>
            <p:cNvPr id="28" name="Rounded Rectangle 27"/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       3. </a:t>
              </a:r>
              <a:r>
                <a:rPr lang="en-US" sz="2800" dirty="0" err="1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Tìm</a:t>
              </a:r>
              <a:r>
                <a:rPr lang="en-US" sz="2800" dirty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nhà</a:t>
              </a:r>
              <a:r>
                <a:rPr lang="en-US" sz="2800" dirty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cho</a:t>
              </a:r>
              <a:r>
                <a:rPr lang="en-US" sz="2800" dirty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sóc</a:t>
              </a:r>
              <a:r>
                <a:rPr lang="en-US" sz="2800" dirty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. </a:t>
              </a:r>
            </a:p>
          </p:txBody>
        </p:sp>
        <p:pic>
          <p:nvPicPr>
            <p:cNvPr id="25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92" b="84667" l="8241" r="99630">
                        <a14:foregroundMark x1="20741" y1="84375" x2="20741" y2="84375"/>
                        <a14:foregroundMark x1="16111" y1="83958" x2="16111" y2="83958"/>
                        <a14:foregroundMark x1="35741" y1="76250" x2="44352" y2="76333"/>
                        <a14:foregroundMark x1="48519" y1="73542" x2="46759" y2="73958"/>
                        <a14:foregroundMark x1="49815" y1="73292" x2="56759" y2="73167"/>
                        <a14:foregroundMark x1="50648" y1="73167" x2="51389" y2="73167"/>
                        <a14:foregroundMark x1="51944" y1="73250" x2="52870" y2="73250"/>
                        <a14:foregroundMark x1="51667" y1="73208" x2="52593" y2="73083"/>
                        <a14:foregroundMark x1="64259" y1="74292" x2="71296" y2="74417"/>
                        <a14:foregroundMark x1="61019" y1="74917" x2="60093" y2="7512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085" t="67493" r="585" b="15667"/>
          <a:stretch/>
        </p:blipFill>
        <p:spPr>
          <a:xfrm>
            <a:off x="3132167" y="3119718"/>
            <a:ext cx="9222860" cy="373828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34826" y="1359629"/>
            <a:ext cx="4981379" cy="981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  <a:p>
            <a:pPr algn="ctr"/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sóc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đặc</a:t>
            </a:r>
            <a:r>
              <a:rPr lang="en-US" sz="3200" dirty="0"/>
              <a:t> </a:t>
            </a:r>
            <a:r>
              <a:rPr lang="en-US" sz="3200" dirty="0" err="1"/>
              <a:t>điểm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/>
              <a:t> </a:t>
            </a:r>
            <a:endParaRPr lang="en-US" sz="32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848770" y="2508983"/>
            <a:ext cx="4988717" cy="1221469"/>
          </a:xfrm>
          <a:prstGeom prst="roundRect">
            <a:avLst/>
          </a:prstGeom>
          <a:ln w="28575">
            <a:solidFill>
              <a:srgbClr val="00B05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Cửa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</a:p>
          <a:p>
            <a:pPr algn="ctr"/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r>
              <a:rPr lang="en-US" sz="3200" b="1" dirty="0" err="1"/>
              <a:t>nhật</a:t>
            </a:r>
            <a:r>
              <a:rPr lang="en-US" sz="3200" dirty="0"/>
              <a:t>.</a:t>
            </a:r>
            <a:endParaRPr lang="en-US" sz="32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6175512" y="2508983"/>
            <a:ext cx="4988717" cy="1221469"/>
          </a:xfrm>
          <a:prstGeom prst="roundRect">
            <a:avLst/>
          </a:prstGeom>
          <a:ln w="28575">
            <a:solidFill>
              <a:srgbClr val="00B05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dạng</a:t>
            </a:r>
            <a:r>
              <a:rPr lang="en-US" sz="3200" dirty="0"/>
              <a:t> </a:t>
            </a:r>
          </a:p>
          <a:p>
            <a:pPr algn="ctr"/>
            <a:r>
              <a:rPr lang="vi-VN" sz="3200" b="1" dirty="0"/>
              <a:t>khối lập phương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743597" y="809205"/>
            <a:ext cx="2284994" cy="1540342"/>
            <a:chOff x="-717451" y="3730452"/>
            <a:chExt cx="4860119" cy="327626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6026" b="45513" l="33700" r="57600">
                          <a14:foregroundMark x1="50000" y1="18205" x2="50400" y2="19487"/>
                          <a14:foregroundMark x1="54200" y1="18462" x2="54700" y2="193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85" t="16577" r="39215" b="54535"/>
            <a:stretch/>
          </p:blipFill>
          <p:spPr>
            <a:xfrm>
              <a:off x="-717451" y="4465612"/>
              <a:ext cx="3371850" cy="254110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59" b="48333" l="10000" r="27600">
                          <a14:foregroundMark x1="12200" y1="32051" x2="12200" y2="32308"/>
                          <a14:foregroundMark x1="12700" y1="33077" x2="12900" y2="33205"/>
                          <a14:foregroundMark x1="12000" y1="31667" x2="12000" y2="3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28" t="9102" r="71872" b="53971"/>
            <a:stretch/>
          </p:blipFill>
          <p:spPr>
            <a:xfrm flipH="1">
              <a:off x="2121666" y="3730452"/>
              <a:ext cx="2021002" cy="3216122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6874313" y="322310"/>
            <a:ext cx="468589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Thảo</a:t>
            </a:r>
            <a:r>
              <a:rPr lang="en-US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 </a:t>
            </a:r>
            <a:r>
              <a:rPr lang="en-US" sz="36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luận</a:t>
            </a:r>
            <a:r>
              <a:rPr lang="en-US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 </a:t>
            </a:r>
            <a:r>
              <a:rPr lang="en-US" sz="36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nhóm</a:t>
            </a:r>
            <a:r>
              <a:rPr lang="en-US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 </a:t>
            </a:r>
            <a:r>
              <a:rPr lang="en-US" sz="36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đôi</a:t>
            </a:r>
            <a:endParaRPr lang="en-US" sz="36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698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343129" y="0"/>
            <a:ext cx="5599165" cy="1374552"/>
            <a:chOff x="732268" y="921241"/>
            <a:chExt cx="5599165" cy="1374552"/>
          </a:xfrm>
        </p:grpSpPr>
        <p:sp>
          <p:nvSpPr>
            <p:cNvPr id="28" name="Rounded Rectangle 27"/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accent4">
                      <a:lumMod val="50000"/>
                    </a:schemeClr>
                  </a:solidFill>
                </a:rPr>
                <a:t> 3. </a:t>
              </a:r>
              <a:r>
                <a:rPr lang="en-US" sz="2800" dirty="0" err="1">
                  <a:solidFill>
                    <a:schemeClr val="accent4">
                      <a:lumMod val="50000"/>
                    </a:schemeClr>
                  </a:solidFill>
                </a:rPr>
                <a:t>Tìm</a:t>
              </a:r>
              <a:r>
                <a:rPr lang="en-US" sz="28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4">
                      <a:lumMod val="50000"/>
                    </a:schemeClr>
                  </a:solidFill>
                </a:rPr>
                <a:t>nhà</a:t>
              </a:r>
              <a:r>
                <a:rPr lang="en-US" sz="28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4">
                      <a:lumMod val="50000"/>
                    </a:schemeClr>
                  </a:solidFill>
                </a:rPr>
                <a:t>cho</a:t>
              </a:r>
              <a:r>
                <a:rPr lang="en-US" sz="28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4">
                      <a:lumMod val="50000"/>
                    </a:schemeClr>
                  </a:solidFill>
                </a:rPr>
                <a:t>sóc</a:t>
              </a:r>
              <a:r>
                <a:rPr lang="en-US" sz="2800" dirty="0">
                  <a:solidFill>
                    <a:schemeClr val="accent4">
                      <a:lumMod val="50000"/>
                    </a:schemeClr>
                  </a:solidFill>
                </a:rPr>
                <a:t>. </a:t>
              </a:r>
              <a:endParaRPr lang="en-US" sz="2800" dirty="0">
                <a:solidFill>
                  <a:schemeClr val="accent4">
                    <a:lumMod val="50000"/>
                  </a:schemeClr>
                </a:solidFill>
                <a:latin typeface="VNI-Avo" pitchFamily="2" charset="0"/>
              </a:endParaRPr>
            </a:p>
          </p:txBody>
        </p:sp>
        <p:pic>
          <p:nvPicPr>
            <p:cNvPr id="25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92" b="84667" l="8241" r="99630">
                        <a14:foregroundMark x1="20741" y1="84375" x2="20741" y2="84375"/>
                        <a14:foregroundMark x1="16111" y1="83958" x2="16111" y2="83958"/>
                        <a14:foregroundMark x1="35741" y1="76250" x2="44352" y2="76333"/>
                        <a14:foregroundMark x1="48519" y1="73542" x2="46759" y2="73958"/>
                        <a14:foregroundMark x1="49815" y1="73292" x2="56759" y2="73167"/>
                        <a14:foregroundMark x1="50648" y1="73167" x2="51389" y2="73167"/>
                        <a14:foregroundMark x1="51944" y1="73250" x2="52870" y2="73250"/>
                        <a14:foregroundMark x1="51667" y1="73208" x2="52593" y2="73083"/>
                        <a14:foregroundMark x1="64259" y1="74292" x2="71296" y2="74417"/>
                        <a14:foregroundMark x1="61019" y1="74917" x2="60093" y2="7512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085" t="67493" r="585" b="15667"/>
          <a:stretch/>
        </p:blipFill>
        <p:spPr>
          <a:xfrm>
            <a:off x="3132167" y="3119718"/>
            <a:ext cx="9222860" cy="373828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34826" y="1359629"/>
            <a:ext cx="4981379" cy="836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  <a:p>
            <a:pPr algn="ctr"/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sóc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đặc</a:t>
            </a:r>
            <a:r>
              <a:rPr lang="en-US" sz="3200" dirty="0"/>
              <a:t> </a:t>
            </a:r>
            <a:r>
              <a:rPr lang="en-US" sz="3200" dirty="0" err="1"/>
              <a:t>điểm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/>
              <a:t> </a:t>
            </a:r>
            <a:endParaRPr lang="en-US" sz="32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848770" y="2508983"/>
            <a:ext cx="4988717" cy="1221469"/>
          </a:xfrm>
          <a:prstGeom prst="roundRect">
            <a:avLst/>
          </a:prstGeom>
          <a:ln w="28575">
            <a:solidFill>
              <a:srgbClr val="00B05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Cửa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</a:p>
          <a:p>
            <a:pPr algn="ctr"/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r>
              <a:rPr lang="en-US" sz="3200" b="1" dirty="0" err="1"/>
              <a:t>nhật</a:t>
            </a:r>
            <a:r>
              <a:rPr lang="en-US" sz="3200" dirty="0"/>
              <a:t>.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7200900" y="5054600"/>
            <a:ext cx="533400" cy="768350"/>
          </a:xfrm>
          <a:prstGeom prst="rect">
            <a:avLst/>
          </a:prstGeom>
          <a:solidFill>
            <a:srgbClr val="FDA463"/>
          </a:solidFill>
          <a:ln>
            <a:solidFill>
              <a:srgbClr val="7030A0"/>
            </a:solidFill>
          </a:ln>
          <a:effectLst>
            <a:glow rad="101600">
              <a:srgbClr val="00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724900" y="5033309"/>
            <a:ext cx="533400" cy="768350"/>
          </a:xfrm>
          <a:prstGeom prst="rect">
            <a:avLst/>
          </a:prstGeom>
          <a:solidFill>
            <a:srgbClr val="FDA463"/>
          </a:solidFill>
          <a:ln>
            <a:solidFill>
              <a:srgbClr val="7030A0"/>
            </a:solidFill>
          </a:ln>
          <a:effectLst>
            <a:glow rad="101600">
              <a:srgbClr val="00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175512" y="2508983"/>
            <a:ext cx="4988717" cy="1221469"/>
          </a:xfrm>
          <a:prstGeom prst="roundRect">
            <a:avLst/>
          </a:prstGeom>
          <a:ln w="28575">
            <a:solidFill>
              <a:srgbClr val="00B05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dạng</a:t>
            </a:r>
            <a:r>
              <a:rPr lang="en-US" sz="3200" dirty="0"/>
              <a:t> </a:t>
            </a:r>
          </a:p>
          <a:p>
            <a:pPr algn="ctr"/>
            <a:r>
              <a:rPr lang="vi-VN" sz="3200" b="1" dirty="0"/>
              <a:t>khối lập phương</a:t>
            </a:r>
          </a:p>
        </p:txBody>
      </p:sp>
      <p:pic>
        <p:nvPicPr>
          <p:cNvPr id="2050" name="Picture 2" descr="Green cube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824" y="1184835"/>
            <a:ext cx="1629548" cy="174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884702" y="4043136"/>
            <a:ext cx="1524000" cy="2022928"/>
          </a:xfrm>
          <a:prstGeom prst="wedgeRoundRectCallout">
            <a:avLst/>
          </a:prstGeom>
          <a:noFill/>
          <a:ln w="38100">
            <a:solidFill>
              <a:srgbClr val="FFC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731603" y="6175794"/>
            <a:ext cx="3471993" cy="8368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Nhà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sóc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996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5" grpId="0" animBg="1"/>
      <p:bldP spid="5" grpId="1" animBg="1"/>
      <p:bldP spid="15" grpId="0" animBg="1"/>
      <p:bldP spid="15" grpId="1" animBg="1"/>
      <p:bldP spid="17" grpId="0" animBg="1"/>
      <p:bldP spid="2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sp>
        <p:nvSpPr>
          <p:cNvPr id="3" name="矩形: 圆角 1555">
            <a:extLst>
              <a:ext uri="{FF2B5EF4-FFF2-40B4-BE49-F238E27FC236}">
                <a16:creationId xmlns:a16="http://schemas.microsoft.com/office/drawing/2014/main" id="{B71992F6-F17F-40A4-49DD-19FD0B8EBB4E}"/>
              </a:ext>
            </a:extLst>
          </p:cNvPr>
          <p:cNvSpPr/>
          <p:nvPr/>
        </p:nvSpPr>
        <p:spPr>
          <a:xfrm>
            <a:off x="2723968" y="845685"/>
            <a:ext cx="7384740" cy="591383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TIÊU CHÍ ĐÁNH GIÁ 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矩形: 圆角 1555">
            <a:extLst>
              <a:ext uri="{FF2B5EF4-FFF2-40B4-BE49-F238E27FC236}">
                <a16:creationId xmlns:a16="http://schemas.microsoft.com/office/drawing/2014/main" id="{50177041-2A71-3052-E713-7552F809F268}"/>
              </a:ext>
            </a:extLst>
          </p:cNvPr>
          <p:cNvSpPr/>
          <p:nvPr/>
        </p:nvSpPr>
        <p:spPr>
          <a:xfrm>
            <a:off x="960356" y="2100836"/>
            <a:ext cx="11119884" cy="812800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914400"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HS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vi 100. </a:t>
            </a:r>
          </a:p>
        </p:txBody>
      </p:sp>
      <p:sp>
        <p:nvSpPr>
          <p:cNvPr id="5" name="矩形: 圆角 1555">
            <a:extLst>
              <a:ext uri="{FF2B5EF4-FFF2-40B4-BE49-F238E27FC236}">
                <a16:creationId xmlns:a16="http://schemas.microsoft.com/office/drawing/2014/main" id="{F7AA7072-CB07-8BCB-9AB1-4D19B1A3C138}"/>
              </a:ext>
            </a:extLst>
          </p:cNvPr>
          <p:cNvSpPr/>
          <p:nvPr/>
        </p:nvSpPr>
        <p:spPr>
          <a:xfrm>
            <a:off x="1301532" y="3317368"/>
            <a:ext cx="5478544" cy="812800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914400">
              <a:lnSpc>
                <a:spcPct val="150000"/>
              </a:lnSpc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171207-D9B4-52CB-A6CE-DA85B417E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87353" y="2047238"/>
            <a:ext cx="919996" cy="9199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1BCAEE-A26D-FA12-AE24-DA363967EC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151442" y="3216171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2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pic>
        <p:nvPicPr>
          <p:cNvPr id="3" name="Google Shape;1158;p22">
            <a:extLst>
              <a:ext uri="{FF2B5EF4-FFF2-40B4-BE49-F238E27FC236}">
                <a16:creationId xmlns:a16="http://schemas.microsoft.com/office/drawing/2014/main" id="{C720BDE4-773E-FD3E-52A1-91D7DB0F7A0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: 圆角 1555">
            <a:extLst>
              <a:ext uri="{FF2B5EF4-FFF2-40B4-BE49-F238E27FC236}">
                <a16:creationId xmlns:a16="http://schemas.microsoft.com/office/drawing/2014/main" id="{5C64B8C0-919A-D5D0-A0E9-6486355C356B}"/>
              </a:ext>
            </a:extLst>
          </p:cNvPr>
          <p:cNvSpPr/>
          <p:nvPr/>
        </p:nvSpPr>
        <p:spPr>
          <a:xfrm>
            <a:off x="2723968" y="845685"/>
            <a:ext cx="7384740" cy="591383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DẶN DÒ 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矩形: 圆角 1555">
            <a:extLst>
              <a:ext uri="{FF2B5EF4-FFF2-40B4-BE49-F238E27FC236}">
                <a16:creationId xmlns:a16="http://schemas.microsoft.com/office/drawing/2014/main" id="{E7BAF4C7-34BD-B500-6E94-59D3A9A125A1}"/>
              </a:ext>
            </a:extLst>
          </p:cNvPr>
          <p:cNvSpPr/>
          <p:nvPr/>
        </p:nvSpPr>
        <p:spPr>
          <a:xfrm>
            <a:off x="1326690" y="2100836"/>
            <a:ext cx="9538619" cy="812800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HS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đỏ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6" name="矩形: 圆角 1555">
            <a:extLst>
              <a:ext uri="{FF2B5EF4-FFF2-40B4-BE49-F238E27FC236}">
                <a16:creationId xmlns:a16="http://schemas.microsoft.com/office/drawing/2014/main" id="{07B75F50-9D4C-05B7-B82E-92EA9F2EC9E4}"/>
              </a:ext>
            </a:extLst>
          </p:cNvPr>
          <p:cNvSpPr/>
          <p:nvPr/>
        </p:nvSpPr>
        <p:spPr>
          <a:xfrm>
            <a:off x="1214437" y="3124373"/>
            <a:ext cx="9538619" cy="1613646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914400">
              <a:lnSpc>
                <a:spcPct val="150000"/>
              </a:lnSpc>
              <a:defRPr/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400">
              <a:lnSpc>
                <a:spcPct val="150000"/>
              </a:lnSpc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Em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? (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2  ) </a:t>
            </a:r>
          </a:p>
          <a:p>
            <a:pPr algn="just" defTabSz="914400">
              <a:lnSpc>
                <a:spcPct val="150000"/>
              </a:lnSpc>
              <a:defRPr/>
            </a:pP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857528-5E92-CF43-E852-2D55EDB546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87353" y="2047238"/>
            <a:ext cx="919996" cy="9199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BDB09A-BE91-3C21-B1F7-D09AC63E55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151442" y="3216171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4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013995" y="273053"/>
            <a:ext cx="7544065" cy="5210298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2" cy="34604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368" y="1923299"/>
            <a:ext cx="6247735" cy="209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6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013995" y="273053"/>
            <a:ext cx="7544065" cy="5210298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2" cy="3460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143" y="1660816"/>
            <a:ext cx="737070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flipH="1">
            <a:off x="951781" y="671854"/>
            <a:ext cx="7034085" cy="5296449"/>
            <a:chOff x="-558688" y="0"/>
            <a:chExt cx="9107943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86" y="318287"/>
            <a:ext cx="1474500" cy="190025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331" y="1516384"/>
            <a:ext cx="4253082" cy="467957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40" y="3398422"/>
            <a:ext cx="1474500" cy="19002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60" y="1824585"/>
            <a:ext cx="7364606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7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7" y="4543094"/>
            <a:ext cx="2182221" cy="22479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08027" y="2247900"/>
            <a:ext cx="4368723" cy="1615950"/>
          </a:xfrm>
          <a:prstGeom prst="wedgeRoundRectCallout">
            <a:avLst>
              <a:gd name="adj1" fmla="val -33748"/>
              <a:gd name="adj2" fmla="val 11414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10; 11; 12; 13; 14; 15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21; 22; 23; 24; 25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26" b="45513" l="33700" r="57600">
                        <a14:foregroundMark x1="50000" y1="18205" x2="50400" y2="19487"/>
                        <a14:foregroundMark x1="54200" y1="18462" x2="54700" y2="19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85" t="16577" r="39215" b="54535"/>
          <a:stretch/>
        </p:blipFill>
        <p:spPr>
          <a:xfrm>
            <a:off x="4159349" y="4142314"/>
            <a:ext cx="3371850" cy="25411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59" b="48333" l="10000" r="27600">
                        <a14:foregroundMark x1="12200" y1="32051" x2="12200" y2="32308"/>
                        <a14:foregroundMark x1="12700" y1="33077" x2="12900" y2="33205"/>
                        <a14:foregroundMark x1="12000" y1="31667" x2="12000" y2="3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28" t="9102" r="71872" b="53971"/>
          <a:stretch/>
        </p:blipFill>
        <p:spPr>
          <a:xfrm flipH="1">
            <a:off x="8468303" y="3574872"/>
            <a:ext cx="2021002" cy="321612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746170" y="2232798"/>
            <a:ext cx="3143795" cy="1452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Cá</a:t>
            </a:r>
            <a:r>
              <a:rPr lang="en-US" sz="3200" dirty="0"/>
              <a:t> </a:t>
            </a:r>
            <a:r>
              <a:rPr lang="en-US" sz="3200" dirty="0" err="1"/>
              <a:t>sấu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bí</a:t>
            </a:r>
            <a:r>
              <a:rPr lang="en-US" sz="3200" dirty="0"/>
              <a:t> </a:t>
            </a:r>
            <a:r>
              <a:rPr lang="en-US" sz="3200" dirty="0" err="1"/>
              <a:t>ẩn</a:t>
            </a:r>
            <a:endParaRPr lang="en-US" sz="32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8991431" y="2232798"/>
            <a:ext cx="2995747" cy="1452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Hươu: </a:t>
            </a:r>
            <a:endParaRPr lang="en-US" sz="3200" dirty="0"/>
          </a:p>
          <a:p>
            <a:pPr algn="ctr"/>
            <a:r>
              <a:rPr lang="vi-VN" sz="3200" dirty="0"/>
              <a:t>chọn số bí ẩn là 14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140332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7" y="4543094"/>
            <a:ext cx="2182221" cy="22479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08027" y="2247900"/>
            <a:ext cx="4368723" cy="1615950"/>
          </a:xfrm>
          <a:prstGeom prst="wedgeRoundRectCallout">
            <a:avLst>
              <a:gd name="adj1" fmla="val -33748"/>
              <a:gd name="adj2" fmla="val 11414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10; 11; 12; 13; 14; 15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21; 22; 23; 24; 25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26" b="45513" l="33700" r="57600">
                        <a14:foregroundMark x1="50000" y1="18205" x2="50400" y2="19487"/>
                        <a14:foregroundMark x1="54200" y1="18462" x2="54700" y2="19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85" t="16577" r="39215" b="54535"/>
          <a:stretch/>
        </p:blipFill>
        <p:spPr>
          <a:xfrm>
            <a:off x="4159349" y="4142314"/>
            <a:ext cx="3371850" cy="25411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59" b="48333" l="10000" r="27600">
                        <a14:foregroundMark x1="12200" y1="32051" x2="12200" y2="32308"/>
                        <a14:foregroundMark x1="12700" y1="33077" x2="12900" y2="33205"/>
                        <a14:foregroundMark x1="12000" y1="31667" x2="12000" y2="3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28" t="9102" r="71872" b="53971"/>
          <a:stretch/>
        </p:blipFill>
        <p:spPr>
          <a:xfrm flipH="1">
            <a:off x="8468303" y="3574872"/>
            <a:ext cx="2021002" cy="321612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592927" y="2416629"/>
            <a:ext cx="3759199" cy="1445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Cá</a:t>
            </a:r>
            <a:r>
              <a:rPr lang="en-US" sz="3200" dirty="0"/>
              <a:t> </a:t>
            </a:r>
            <a:r>
              <a:rPr lang="en-US" sz="3200" dirty="0" err="1"/>
              <a:t>sấu</a:t>
            </a:r>
            <a:r>
              <a:rPr lang="en-US" sz="3200" dirty="0"/>
              <a:t>: </a:t>
            </a:r>
            <a:r>
              <a:rPr lang="en-US" sz="3200" dirty="0" err="1"/>
              <a:t>Đặt</a:t>
            </a:r>
            <a:r>
              <a:rPr lang="en-US" sz="3200" dirty="0"/>
              <a:t> </a:t>
            </a:r>
            <a:r>
              <a:rPr lang="en-US" sz="3200" dirty="0" err="1"/>
              <a:t>nhiều</a:t>
            </a:r>
            <a:r>
              <a:rPr lang="en-US" sz="3200" dirty="0"/>
              <a:t> </a:t>
            </a:r>
            <a:r>
              <a:rPr lang="en-US" sz="3200" dirty="0" err="1"/>
              <a:t>nhất</a:t>
            </a:r>
            <a:r>
              <a:rPr lang="en-US" sz="3200" dirty="0"/>
              <a:t> 5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endParaRPr lang="en-US" sz="32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9117874" y="2087750"/>
            <a:ext cx="2973501" cy="15829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Hươu: </a:t>
            </a:r>
          </a:p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lắc</a:t>
            </a:r>
            <a:r>
              <a:rPr lang="en-US" sz="3200" dirty="0"/>
              <a:t> </a:t>
            </a:r>
            <a:r>
              <a:rPr lang="en-US" sz="3200" dirty="0" err="1"/>
              <a:t>đầu</a:t>
            </a:r>
            <a:r>
              <a:rPr lang="en-US" sz="3200" dirty="0"/>
              <a:t>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 err="1"/>
              <a:t>gật</a:t>
            </a:r>
            <a:r>
              <a:rPr lang="en-US" sz="3200" dirty="0"/>
              <a:t> </a:t>
            </a:r>
            <a:r>
              <a:rPr lang="en-US" sz="3200" dirty="0" err="1"/>
              <a:t>đầu</a:t>
            </a:r>
            <a:r>
              <a:rPr lang="en-US" sz="3200" dirty="0"/>
              <a:t>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4049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026" b="45513" l="33700" r="57600">
                        <a14:foregroundMark x1="50000" y1="18205" x2="50400" y2="19487"/>
                        <a14:foregroundMark x1="54200" y1="18462" x2="54700" y2="19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85" t="16577" r="39215" b="54535"/>
          <a:stretch/>
        </p:blipFill>
        <p:spPr>
          <a:xfrm>
            <a:off x="2635349" y="4209320"/>
            <a:ext cx="3371850" cy="25411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9" b="48333" l="10000" r="27600">
                        <a14:foregroundMark x1="12200" y1="32051" x2="12200" y2="32308"/>
                        <a14:foregroundMark x1="12700" y1="33077" x2="12900" y2="33205"/>
                        <a14:foregroundMark x1="12000" y1="31667" x2="12000" y2="3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28" t="9102" r="71872" b="53971"/>
          <a:stretch/>
        </p:blipFill>
        <p:spPr>
          <a:xfrm flipH="1">
            <a:off x="6399084" y="3641878"/>
            <a:ext cx="2021002" cy="321612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85386" y="333829"/>
            <a:ext cx="1633702" cy="7128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+mj-lt"/>
              </a:rPr>
              <a:t>Mẫu</a:t>
            </a:r>
            <a:r>
              <a:rPr lang="en-US" sz="2800" dirty="0">
                <a:latin typeface="+mj-lt"/>
              </a:rPr>
              <a:t>:</a:t>
            </a:r>
            <a:endParaRPr lang="en-US" sz="2800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2987" y="1894821"/>
            <a:ext cx="5261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chục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2?</a:t>
            </a:r>
          </a:p>
        </p:txBody>
      </p:sp>
      <p:sp>
        <p:nvSpPr>
          <p:cNvPr id="8" name="Rectangle 7"/>
          <p:cNvSpPr/>
          <p:nvPr/>
        </p:nvSpPr>
        <p:spPr>
          <a:xfrm>
            <a:off x="4115806" y="139157"/>
            <a:ext cx="4055737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00B050"/>
                </a:solidFill>
                <a:latin typeface="+mj-lt"/>
              </a:rPr>
              <a:t>10; 11; 12; 13; 14; 15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21; 22; 23; 24; 25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9" b="48333" l="10000" r="27600">
                        <a14:foregroundMark x1="12200" y1="32051" x2="12200" y2="32308"/>
                        <a14:foregroundMark x1="12700" y1="33077" x2="12900" y2="33205"/>
                        <a14:foregroundMark x1="12000" y1="31667" x2="12000" y2="3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0" t="9102" r="71872" b="79519"/>
          <a:stretch/>
        </p:blipFill>
        <p:spPr>
          <a:xfrm>
            <a:off x="6695704" y="3641878"/>
            <a:ext cx="1248131" cy="9910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57371" y="4051541"/>
            <a:ext cx="17372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FF0000"/>
                </a:solidFill>
              </a:rPr>
              <a:t>Lắc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đầu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2987" y="2313496"/>
            <a:ext cx="5261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50"/>
                </a:solidFill>
              </a:rPr>
              <a:t>Số đó bé hơn 11?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9" b="48333" l="10000" r="27600">
                        <a14:foregroundMark x1="12200" y1="32051" x2="12200" y2="32308"/>
                        <a14:foregroundMark x1="12700" y1="33077" x2="12900" y2="33205"/>
                        <a14:foregroundMark x1="12000" y1="31667" x2="12000" y2="3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0" t="9102" r="71872" b="79519"/>
          <a:stretch/>
        </p:blipFill>
        <p:spPr>
          <a:xfrm>
            <a:off x="6700451" y="3641878"/>
            <a:ext cx="1248131" cy="99108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955256" y="4054015"/>
            <a:ext cx="17372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00FF00"/>
                </a:solidFill>
              </a:rPr>
              <a:t>Lắc</a:t>
            </a:r>
            <a:r>
              <a:rPr lang="en-US" sz="2500" b="1" dirty="0">
                <a:solidFill>
                  <a:srgbClr val="00FF00"/>
                </a:solidFill>
              </a:rPr>
              <a:t> </a:t>
            </a:r>
            <a:r>
              <a:rPr lang="en-US" sz="2500" b="1" dirty="0" err="1">
                <a:solidFill>
                  <a:srgbClr val="00FF00"/>
                </a:solidFill>
              </a:rPr>
              <a:t>đầu</a:t>
            </a:r>
            <a:endParaRPr lang="en-US" sz="2500" b="1" dirty="0">
              <a:solidFill>
                <a:srgbClr val="00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2985" y="2732171"/>
            <a:ext cx="5261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Số đó lớn hơn 12 và bé hơn 14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9" b="48333" l="10000" r="27600">
                        <a14:foregroundMark x1="12200" y1="32051" x2="12200" y2="32308"/>
                        <a14:foregroundMark x1="12700" y1="33077" x2="12900" y2="33205"/>
                        <a14:foregroundMark x1="12000" y1="31667" x2="12000" y2="3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0" t="9102" r="71872" b="79519"/>
          <a:stretch/>
        </p:blipFill>
        <p:spPr>
          <a:xfrm>
            <a:off x="6705198" y="3645206"/>
            <a:ext cx="1248131" cy="99108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956651" y="4053160"/>
            <a:ext cx="17372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FFCA21"/>
                </a:solidFill>
                <a:latin typeface="+mj-lt"/>
                <a:ea typeface="+mj-ea"/>
              </a:rPr>
              <a:t>Lắc</a:t>
            </a:r>
            <a:r>
              <a:rPr lang="en-US" sz="2500" b="1" dirty="0">
                <a:solidFill>
                  <a:srgbClr val="FFCA21"/>
                </a:solidFill>
                <a:latin typeface="+mj-lt"/>
                <a:ea typeface="+mj-ea"/>
              </a:rPr>
              <a:t> </a:t>
            </a:r>
            <a:r>
              <a:rPr lang="en-US" sz="2500" b="1" dirty="0" err="1">
                <a:solidFill>
                  <a:srgbClr val="FFCA21"/>
                </a:solidFill>
                <a:latin typeface="+mj-lt"/>
                <a:ea typeface="+mj-ea"/>
              </a:rPr>
              <a:t>đầu</a:t>
            </a:r>
            <a:endParaRPr lang="en-US" sz="2500" b="1" dirty="0">
              <a:solidFill>
                <a:srgbClr val="FFCA21"/>
              </a:solidFill>
              <a:latin typeface="+mj-lt"/>
              <a:ea typeface="+mj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9155" y="3191428"/>
            <a:ext cx="5261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50"/>
                </a:solidFill>
              </a:rPr>
              <a:t>Số đó liền trước số 12?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9" b="48333" l="10000" r="27600">
                        <a14:foregroundMark x1="12200" y1="32051" x2="12200" y2="32308"/>
                        <a14:foregroundMark x1="12700" y1="33077" x2="12900" y2="33205"/>
                        <a14:foregroundMark x1="12000" y1="31667" x2="12000" y2="3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0" t="9102" r="71872" b="79519"/>
          <a:stretch/>
        </p:blipFill>
        <p:spPr>
          <a:xfrm>
            <a:off x="6701156" y="3648349"/>
            <a:ext cx="1248131" cy="99108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79155" y="3689743"/>
            <a:ext cx="5261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liền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13?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954739" y="3624184"/>
            <a:ext cx="17372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latin typeface="+mj-lt"/>
                <a:ea typeface="+mj-ea"/>
              </a:rPr>
              <a:t>Gật</a:t>
            </a:r>
            <a:r>
              <a:rPr lang="en-US" sz="2500" b="1" dirty="0">
                <a:latin typeface="+mj-lt"/>
                <a:ea typeface="+mj-ea"/>
              </a:rPr>
              <a:t> </a:t>
            </a:r>
            <a:r>
              <a:rPr lang="en-US" sz="2500" b="1" dirty="0" err="1">
                <a:latin typeface="+mj-lt"/>
                <a:ea typeface="+mj-ea"/>
              </a:rPr>
              <a:t>đầu</a:t>
            </a:r>
            <a:endParaRPr lang="en-US" sz="2500" b="1" dirty="0">
              <a:latin typeface="+mj-lt"/>
              <a:ea typeface="+mj-ea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314549" y="2451544"/>
            <a:ext cx="2604308" cy="1692346"/>
          </a:xfrm>
          <a:prstGeom prst="ellipse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6">
                    <a:lumMod val="75000"/>
                  </a:schemeClr>
                </a:solidFill>
              </a:rPr>
              <a:t>Số bí ẩn của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Hươu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</a:rPr>
              <a:t> là 14</a:t>
            </a:r>
          </a:p>
        </p:txBody>
      </p:sp>
    </p:spTree>
    <p:extLst>
      <p:ext uri="{BB962C8B-B14F-4D97-AF65-F5344CB8AC3E}">
        <p14:creationId xmlns:p14="http://schemas.microsoft.com/office/powerpoint/2010/main" val="270250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"/>
                            </p:stCondLst>
                            <p:childTnLst>
                              <p:par>
                                <p:cTn id="14" presetID="10" presetClass="exit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"/>
                            </p:stCondLst>
                            <p:childTnLst>
                              <p:par>
                                <p:cTn id="31" presetID="10" presetClass="exit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"/>
                            </p:stCondLst>
                            <p:childTnLst>
                              <p:par>
                                <p:cTn id="48" presetID="10" presetClass="exit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"/>
                            </p:stCondLst>
                            <p:childTnLst>
                              <p:par>
                                <p:cTn id="65" presetID="10" presetClass="exit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3" grpId="0"/>
      <p:bldP spid="13" grpId="1"/>
      <p:bldP spid="15" grpId="0"/>
      <p:bldP spid="15" grpId="1"/>
      <p:bldP spid="17" grpId="0"/>
      <p:bldP spid="17" grpId="1"/>
      <p:bldP spid="18" grpId="0"/>
      <p:bldP spid="18" grpId="1"/>
      <p:bldP spid="20" grpId="0"/>
      <p:bldP spid="20" grpId="1"/>
      <p:bldP spid="21" grpId="0"/>
      <p:bldP spid="21" grpId="1"/>
      <p:bldP spid="24" grpId="0"/>
      <p:bldP spid="24" grpId="1"/>
      <p:bldP spid="26" grpId="0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14" y="1126660"/>
            <a:ext cx="7628379" cy="233574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65003" y="3514908"/>
            <a:ext cx="10261599" cy="2981053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字魂27号-布丁体" panose="00000500000000000000" pitchFamily="2" charset="-122"/>
                <a:ea typeface="字魂27号-布丁体" panose="00000500000000000000" pitchFamily="2" charset="-122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字魂27号-布丁体" panose="00000500000000000000" pitchFamily="2" charset="-122"/>
                <a:ea typeface="字魂27号-布丁体" panose="00000500000000000000" pitchFamily="2" charset="-122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1" y="4340963"/>
            <a:ext cx="2268771" cy="215499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50214" y="167302"/>
            <a:ext cx="7216300" cy="882929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Thứ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…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ngày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…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tháng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…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năm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2023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399" y="3936829"/>
            <a:ext cx="9132600" cy="179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42333" r="2593" b="37889"/>
          <a:stretch/>
        </p:blipFill>
        <p:spPr>
          <a:xfrm>
            <a:off x="2909409" y="1374552"/>
            <a:ext cx="6670017" cy="300953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90094" y="0"/>
            <a:ext cx="7453789" cy="1374552"/>
            <a:chOff x="732268" y="921241"/>
            <a:chExt cx="7453789" cy="1374552"/>
          </a:xfrm>
        </p:grpSpPr>
        <p:sp>
          <p:nvSpPr>
            <p:cNvPr id="28" name="Rounded Rectangle 27"/>
            <p:cNvSpPr/>
            <p:nvPr/>
          </p:nvSpPr>
          <p:spPr>
            <a:xfrm>
              <a:off x="1190171" y="1233715"/>
              <a:ext cx="6995886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accent6">
                      <a:lumMod val="50000"/>
                    </a:schemeClr>
                  </a:solidFill>
                </a:rPr>
                <a:t> 1. </a:t>
              </a:r>
              <a:r>
                <a:rPr lang="en-US" sz="2400" dirty="0" err="1">
                  <a:solidFill>
                    <a:schemeClr val="accent6">
                      <a:lumMod val="50000"/>
                    </a:schemeClr>
                  </a:solidFill>
                </a:rPr>
                <a:t>Quan</a:t>
              </a:r>
              <a:r>
                <a:rPr lang="en-US" sz="24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6">
                      <a:lumMod val="50000"/>
                    </a:schemeClr>
                  </a:solidFill>
                </a:rPr>
                <a:t>sát</a:t>
              </a:r>
              <a:r>
                <a:rPr lang="en-US" sz="24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6">
                      <a:lumMod val="50000"/>
                    </a:schemeClr>
                  </a:solidFill>
                </a:rPr>
                <a:t>ảnh</a:t>
              </a:r>
              <a:r>
                <a:rPr lang="en-US" sz="24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6">
                      <a:lumMod val="50000"/>
                    </a:schemeClr>
                  </a:solidFill>
                </a:rPr>
                <a:t>rồi</a:t>
              </a:r>
              <a:r>
                <a:rPr lang="en-US" sz="24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6">
                      <a:lumMod val="50000"/>
                    </a:schemeClr>
                  </a:solidFill>
                </a:rPr>
                <a:t>trả</a:t>
              </a:r>
              <a:r>
                <a:rPr lang="en-US" sz="24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6">
                      <a:lumMod val="50000"/>
                    </a:schemeClr>
                  </a:solidFill>
                </a:rPr>
                <a:t>lời</a:t>
              </a:r>
              <a:r>
                <a:rPr lang="en-US" sz="24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6">
                      <a:lumMod val="50000"/>
                    </a:schemeClr>
                  </a:solidFill>
                </a:rPr>
                <a:t>câu</a:t>
              </a:r>
              <a:r>
                <a:rPr lang="en-US" sz="24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6">
                      <a:lumMod val="50000"/>
                    </a:schemeClr>
                  </a:solidFill>
                </a:rPr>
                <a:t>hỏi</a:t>
              </a:r>
              <a:r>
                <a:rPr lang="en-US" sz="24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endParaRPr lang="en-US" sz="3600" dirty="0">
                <a:solidFill>
                  <a:schemeClr val="accent6">
                    <a:lumMod val="50000"/>
                  </a:schemeClr>
                </a:solidFill>
                <a:latin typeface="+mj-lt"/>
              </a:endParaRPr>
            </a:p>
          </p:txBody>
        </p:sp>
        <p:pic>
          <p:nvPicPr>
            <p:cNvPr id="25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sp>
        <p:nvSpPr>
          <p:cNvPr id="30" name="Rounded Rectangle 29"/>
          <p:cNvSpPr/>
          <p:nvPr/>
        </p:nvSpPr>
        <p:spPr>
          <a:xfrm>
            <a:off x="375741" y="4507778"/>
            <a:ext cx="8506999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a.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Trên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tờ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lịch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ghi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thứ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mấy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ngày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bao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nhiêu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3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628" y="4178320"/>
            <a:ext cx="2772229" cy="1368389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1262740" y="5669236"/>
            <a:ext cx="8781143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b.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Hà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vẽ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xong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bức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tranh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tặng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mẹ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lúc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mấy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giờ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33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771" y="5339778"/>
            <a:ext cx="2772229" cy="1368389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3020389" y="3419474"/>
            <a:ext cx="1808189" cy="48017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Arrow Connector 10"/>
          <p:cNvCxnSpPr>
            <a:stCxn id="34" idx="1"/>
          </p:cNvCxnSpPr>
          <p:nvPr/>
        </p:nvCxnSpPr>
        <p:spPr>
          <a:xfrm flipH="1" flipV="1">
            <a:off x="2336797" y="3617261"/>
            <a:ext cx="683592" cy="42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68816" y="3294094"/>
            <a:ext cx="1921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+mj-lt"/>
                <a:ea typeface="+mj-ea"/>
              </a:rPr>
              <a:t>Thứ</a:t>
            </a:r>
            <a:r>
              <a:rPr lang="en-US" sz="3600" dirty="0">
                <a:latin typeface="+mj-lt"/>
                <a:ea typeface="+mj-ea"/>
              </a:rPr>
              <a:t> </a:t>
            </a:r>
            <a:r>
              <a:rPr lang="en-US" sz="3600" dirty="0" err="1">
                <a:latin typeface="+mj-lt"/>
                <a:ea typeface="+mj-ea"/>
              </a:rPr>
              <a:t>tư</a:t>
            </a:r>
            <a:endParaRPr lang="en-US" sz="3600" dirty="0">
              <a:latin typeface="+mj-lt"/>
              <a:ea typeface="+mj-ea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993824" y="2317463"/>
            <a:ext cx="1808189" cy="11020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37" name="Straight Arrow Connector 36"/>
          <p:cNvCxnSpPr>
            <a:stCxn id="36" idx="1"/>
          </p:cNvCxnSpPr>
          <p:nvPr/>
        </p:nvCxnSpPr>
        <p:spPr>
          <a:xfrm flipH="1" flipV="1">
            <a:off x="2310232" y="2599853"/>
            <a:ext cx="683592" cy="2686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59654" y="2276686"/>
            <a:ext cx="240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+mj-lt"/>
                <a:ea typeface="+mj-ea"/>
              </a:rPr>
              <a:t>Ngày</a:t>
            </a:r>
            <a:r>
              <a:rPr lang="en-US" sz="3600" dirty="0">
                <a:latin typeface="+mj-lt"/>
                <a:ea typeface="+mj-ea"/>
              </a:rPr>
              <a:t> 20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0043883" y="1790700"/>
            <a:ext cx="1808189" cy="7668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8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giờ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44" name="Straight Arrow Connector 43"/>
          <p:cNvCxnSpPr>
            <a:stCxn id="43" idx="1"/>
          </p:cNvCxnSpPr>
          <p:nvPr/>
        </p:nvCxnSpPr>
        <p:spPr>
          <a:xfrm flipH="1">
            <a:off x="8744855" y="2174125"/>
            <a:ext cx="1299028" cy="494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89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4" grpId="0" animBg="1"/>
      <p:bldP spid="14" grpId="0"/>
      <p:bldP spid="36" grpId="0" animBg="1"/>
      <p:bldP spid="38" grpId="0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343129" y="174812"/>
            <a:ext cx="5599165" cy="1374552"/>
            <a:chOff x="732268" y="921241"/>
            <a:chExt cx="5599165" cy="1374552"/>
          </a:xfrm>
        </p:grpSpPr>
        <p:sp>
          <p:nvSpPr>
            <p:cNvPr id="28" name="Rounded Rectangle 27"/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       2. </a:t>
              </a:r>
              <a:r>
                <a:rPr lang="en-US" sz="3200" dirty="0" err="1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Đo</a:t>
              </a:r>
              <a:r>
                <a:rPr lang="en-US" sz="3200" dirty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độ</a:t>
              </a:r>
              <a:r>
                <a:rPr lang="en-US" sz="3200" dirty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dào</a:t>
              </a:r>
              <a:r>
                <a:rPr lang="en-US" sz="3200" dirty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. </a:t>
              </a:r>
            </a:p>
          </p:txBody>
        </p:sp>
        <p:pic>
          <p:nvPicPr>
            <p:cNvPr id="25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18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69" y="4976978"/>
            <a:ext cx="2224562" cy="1881022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279969" y="2481932"/>
            <a:ext cx="4719924" cy="1780785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a)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Cánh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tay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em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. . . cm</a:t>
            </a:r>
          </a:p>
          <a:p>
            <a:pPr algn="ctr"/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Khoảng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. . .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dm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694216" y="2481932"/>
            <a:ext cx="4719924" cy="1780785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b)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Bàn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chân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em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. . . cm</a:t>
            </a:r>
          </a:p>
          <a:p>
            <a:pPr algn="ctr"/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Khoảng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. . .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dm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801031" y="5162856"/>
            <a:ext cx="1226007" cy="5703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+mj-lt"/>
              </a:rPr>
              <a:t>dm</a:t>
            </a:r>
            <a:endParaRPr lang="en-US" sz="3600" dirty="0">
              <a:latin typeface="+mj-lt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027038" y="5448012"/>
            <a:ext cx="10509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6077966" y="5162856"/>
            <a:ext cx="1226007" cy="5703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+mj-lt"/>
              </a:rPr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13716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3DF5C2CA-D503-42AB-9A06-FB55AAD8795D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1.25修改\49710"/>
  <p:tag name="ISPRING_FIRST_PUBLISH" val="1"/>
  <p:tag name="ISPRING_PRESENTATION_TITLE" val="卡通闪电狗学校安全教育PPT背景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820</TotalTime>
  <Words>392</Words>
  <Application>Microsoft Office PowerPoint</Application>
  <PresentationFormat>Widescreen</PresentationFormat>
  <Paragraphs>77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等线</vt:lpstr>
      <vt:lpstr>Arial</vt:lpstr>
      <vt:lpstr>Calibri</vt:lpstr>
      <vt:lpstr>Times New Roman</vt:lpstr>
      <vt:lpstr>VNI-Avo</vt:lpstr>
      <vt:lpstr>字魂27号-布丁体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卡通闪电狗学校安全教育PPT背景</dc:title>
  <dc:creator>WIN7</dc:creator>
  <cp:lastModifiedBy>HA</cp:lastModifiedBy>
  <cp:revision>152</cp:revision>
  <dcterms:created xsi:type="dcterms:W3CDTF">2017-08-18T03:02:00Z</dcterms:created>
  <dcterms:modified xsi:type="dcterms:W3CDTF">2023-09-09T14:25:25Z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